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0" r:id="rId2"/>
    <p:sldId id="282" r:id="rId3"/>
    <p:sldId id="290" r:id="rId4"/>
    <p:sldId id="274" r:id="rId5"/>
    <p:sldId id="277" r:id="rId6"/>
    <p:sldId id="279" r:id="rId7"/>
    <p:sldId id="275" r:id="rId8"/>
    <p:sldId id="263" r:id="rId9"/>
    <p:sldId id="276" r:id="rId10"/>
    <p:sldId id="287" r:id="rId11"/>
    <p:sldId id="291" r:id="rId12"/>
    <p:sldId id="292" r:id="rId13"/>
    <p:sldId id="289" r:id="rId14"/>
    <p:sldId id="278" r:id="rId15"/>
    <p:sldId id="280" r:id="rId16"/>
    <p:sldId id="267" r:id="rId17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3B3B3B"/>
    <a:srgbClr val="5E5E5E"/>
    <a:srgbClr val="5F5F5F"/>
    <a:srgbClr val="A9EBEB"/>
    <a:srgbClr val="4575B5"/>
    <a:srgbClr val="B3C7E2"/>
    <a:srgbClr val="242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55" autoAdjust="0"/>
    <p:restoredTop sz="94660"/>
  </p:normalViewPr>
  <p:slideViewPr>
    <p:cSldViewPr snapToGrid="0">
      <p:cViewPr>
        <p:scale>
          <a:sx n="75" d="100"/>
          <a:sy n="75" d="100"/>
        </p:scale>
        <p:origin x="708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108CC-AA42-4185-8C7F-78D007BD41F5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C77974-8CE7-44E8-AA1F-3C67650F6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22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Check</a:t>
            </a:r>
            <a:r>
              <a:rPr lang="hu-HU" dirty="0" smtClean="0"/>
              <a:t> </a:t>
            </a:r>
            <a:r>
              <a:rPr lang="hu-HU" dirty="0" err="1" smtClean="0"/>
              <a:t>background</a:t>
            </a:r>
            <a:r>
              <a:rPr lang="hu-HU" baseline="0" dirty="0" smtClean="0"/>
              <a:t> </a:t>
            </a:r>
            <a:r>
              <a:rPr lang="hu-HU" baseline="0" dirty="0" err="1" smtClean="0"/>
              <a:t>color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darkness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77974-8CE7-44E8-AA1F-3C67650F61F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9358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Circle</a:t>
            </a:r>
            <a:r>
              <a:rPr lang="hu-HU" baseline="0" dirty="0" smtClean="0"/>
              <a:t> diagram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77974-8CE7-44E8-AA1F-3C67650F61F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150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Circle</a:t>
            </a:r>
            <a:r>
              <a:rPr lang="hu-HU" baseline="0" dirty="0" smtClean="0"/>
              <a:t> diagram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77974-8CE7-44E8-AA1F-3C67650F61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621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Adjust</a:t>
            </a:r>
            <a:r>
              <a:rPr lang="hu-HU" dirty="0" smtClean="0"/>
              <a:t> </a:t>
            </a:r>
            <a:r>
              <a:rPr lang="hu-HU" dirty="0" err="1" smtClean="0"/>
              <a:t>picture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downward</a:t>
            </a:r>
            <a:endParaRPr lang="hu-HU" baseline="0" dirty="0" smtClean="0"/>
          </a:p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77974-8CE7-44E8-AA1F-3C67650F61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210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smtClean="0"/>
              <a:t>Fix </a:t>
            </a:r>
            <a:r>
              <a:rPr lang="hu-HU" dirty="0" err="1" smtClean="0"/>
              <a:t>animation</a:t>
            </a:r>
            <a:endParaRPr lang="hu-HU" dirty="0" smtClean="0"/>
          </a:p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77974-8CE7-44E8-AA1F-3C67650F61F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295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-HU" dirty="0" err="1" smtClean="0"/>
              <a:t>Decay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plot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left</a:t>
            </a:r>
            <a:r>
              <a:rPr lang="hu-HU" baseline="0" dirty="0" smtClean="0"/>
              <a:t>, </a:t>
            </a:r>
            <a:r>
              <a:rPr lang="hu-HU" baseline="0" dirty="0" err="1" smtClean="0"/>
              <a:t>maintenance</a:t>
            </a:r>
            <a:r>
              <a:rPr lang="hu-HU" baseline="0" dirty="0" smtClean="0"/>
              <a:t> </a:t>
            </a:r>
            <a:r>
              <a:rPr lang="hu-HU" baseline="0" dirty="0" err="1" smtClean="0"/>
              <a:t>prediction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on</a:t>
            </a:r>
            <a:r>
              <a:rPr lang="hu-HU" baseline="0" dirty="0" smtClean="0"/>
              <a:t> </a:t>
            </a:r>
            <a:r>
              <a:rPr lang="hu-HU" baseline="0" dirty="0" err="1" smtClean="0"/>
              <a:t>the</a:t>
            </a:r>
            <a:r>
              <a:rPr lang="hu-HU" baseline="0" dirty="0" smtClean="0"/>
              <a:t> right</a:t>
            </a:r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C77974-8CE7-44E8-AA1F-3C67650F61F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004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smtClean="0"/>
              <a:t>Alcím mintájának szerkesztése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96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42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19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32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Dátum hely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158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385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7" name="Dátum hely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8" name="Élőláb hely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529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4" name="Élőláb hely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82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181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113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 smtClean="0"/>
              <a:t>Mintaszöveg szerkesztése</a:t>
            </a:r>
          </a:p>
        </p:txBody>
      </p:sp>
      <p:sp>
        <p:nvSpPr>
          <p:cNvPr id="5" name="Dátum hely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58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 smtClean="0"/>
              <a:t>Mintacím szerkesztése</a:t>
            </a:r>
            <a:endParaRPr lang="en-US"/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smtClean="0"/>
              <a:t>Mintaszöveg szerkesztése</a:t>
            </a:r>
          </a:p>
          <a:p>
            <a:pPr lvl="1"/>
            <a:r>
              <a:rPr lang="hu-HU" smtClean="0"/>
              <a:t>Második szint</a:t>
            </a:r>
          </a:p>
          <a:p>
            <a:pPr lvl="2"/>
            <a:r>
              <a:rPr lang="hu-HU" smtClean="0"/>
              <a:t>Harmadik szint</a:t>
            </a:r>
          </a:p>
          <a:p>
            <a:pPr lvl="3"/>
            <a:r>
              <a:rPr lang="hu-HU" smtClean="0"/>
              <a:t>Negyedik szint</a:t>
            </a:r>
          </a:p>
          <a:p>
            <a:pPr lvl="4"/>
            <a:r>
              <a:rPr lang="hu-HU" smtClean="0"/>
              <a:t>Ötödik szint</a:t>
            </a:r>
            <a:endParaRPr lang="en-US"/>
          </a:p>
        </p:txBody>
      </p:sp>
      <p:sp>
        <p:nvSpPr>
          <p:cNvPr id="4" name="Dátum hely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Élőláb hely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74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4841875" y="5596116"/>
            <a:ext cx="536257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chemeClr val="accent5"/>
                </a:solidFill>
                <a:latin typeface="Franklin Gothic Demi Cond" panose="020B0706030402020204" pitchFamily="34" charset="0"/>
              </a:rPr>
              <a:t>Wind Farm Challenge </a:t>
            </a:r>
            <a:r>
              <a:rPr lang="hu-HU" sz="4800" dirty="0">
                <a:solidFill>
                  <a:schemeClr val="accent5"/>
                </a:solidFill>
                <a:latin typeface="Franklin Gothic Demi Cond" panose="020B0706030402020204" pitchFamily="34" charset="0"/>
              </a:rPr>
              <a:t> </a:t>
            </a:r>
            <a:r>
              <a:rPr lang="hu-HU" sz="4800" dirty="0" smtClean="0">
                <a:solidFill>
                  <a:schemeClr val="accent5"/>
                </a:solidFill>
                <a:latin typeface="Franklin Gothic Demi Cond" panose="020B0706030402020204" pitchFamily="34" charset="0"/>
              </a:rPr>
              <a:t>                </a:t>
            </a:r>
            <a:r>
              <a:rPr lang="en-US" sz="2800" dirty="0" smtClean="0">
                <a:solidFill>
                  <a:schemeClr val="accent5"/>
                </a:solidFill>
                <a:latin typeface="Franklin Gothic Demi Cond" panose="020B0706030402020204" pitchFamily="34" charset="0"/>
              </a:rPr>
              <a:t>by Anemo Analytics</a:t>
            </a:r>
            <a:endParaRPr lang="en-US" sz="1200" dirty="0">
              <a:solidFill>
                <a:schemeClr val="accent5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14" y="-22583"/>
            <a:ext cx="2695197" cy="1028700"/>
          </a:xfrm>
          <a:prstGeom prst="rect">
            <a:avLst/>
          </a:prstGeom>
        </p:spPr>
      </p:pic>
      <p:pic>
        <p:nvPicPr>
          <p:cNvPr id="8" name="Kép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4" y="19049"/>
            <a:ext cx="671411" cy="987067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36708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illedresultat for whiteboard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48343" y="331864"/>
            <a:ext cx="9144000" cy="1204609"/>
          </a:xfrm>
        </p:spPr>
        <p:txBody>
          <a:bodyPr>
            <a:normAutofit fontScale="90000"/>
          </a:bodyPr>
          <a:lstStyle/>
          <a:p>
            <a:pPr algn="l"/>
            <a:r>
              <a:rPr lang="hu-HU" sz="8800" dirty="0" err="1" smtClean="0">
                <a:latin typeface="Franklin Gothic Demi Cond" panose="020B0706030402020204" pitchFamily="34" charset="0"/>
              </a:rPr>
              <a:t>Maintenance</a:t>
            </a:r>
            <a:endParaRPr lang="en-US" sz="8800" dirty="0">
              <a:latin typeface="Franklin Gothic Demi Cond" panose="020B0706030402020204" pitchFamily="34" charset="0"/>
            </a:endParaRPr>
          </a:p>
        </p:txBody>
      </p:sp>
      <p:cxnSp>
        <p:nvCxnSpPr>
          <p:cNvPr id="7" name="Egyenes összekötő 6"/>
          <p:cNvCxnSpPr/>
          <p:nvPr/>
        </p:nvCxnSpPr>
        <p:spPr>
          <a:xfrm flipV="1">
            <a:off x="492919" y="1383958"/>
            <a:ext cx="5001719" cy="9073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Kép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1868337"/>
            <a:ext cx="5750416" cy="4320000"/>
          </a:xfrm>
          <a:prstGeom prst="rect">
            <a:avLst/>
          </a:prstGeom>
        </p:spPr>
      </p:pic>
      <p:pic>
        <p:nvPicPr>
          <p:cNvPr id="12" name="Kép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68337"/>
            <a:ext cx="5750417" cy="4320000"/>
          </a:xfrm>
          <a:prstGeom prst="rect">
            <a:avLst/>
          </a:prstGeom>
        </p:spPr>
      </p:pic>
      <p:sp>
        <p:nvSpPr>
          <p:cNvPr id="13" name="Alcím 2"/>
          <p:cNvSpPr>
            <a:spLocks noGrp="1"/>
          </p:cNvSpPr>
          <p:nvPr>
            <p:ph type="subTitle" idx="1"/>
          </p:nvPr>
        </p:nvSpPr>
        <p:spPr>
          <a:xfrm>
            <a:off x="2032540" y="1703099"/>
            <a:ext cx="2382021" cy="570157"/>
          </a:xfrm>
          <a:solidFill>
            <a:srgbClr val="FFFFFF"/>
          </a:solidFill>
        </p:spPr>
        <p:txBody>
          <a:bodyPr>
            <a:noAutofit/>
          </a:bodyPr>
          <a:lstStyle/>
          <a:p>
            <a:pPr algn="l"/>
            <a:r>
              <a:rPr lang="hu-HU" dirty="0" err="1" smtClean="0">
                <a:latin typeface="Franklin Gothic Demi Cond" panose="020B0706030402020204" pitchFamily="34" charset="0"/>
              </a:rPr>
              <a:t>Production</a:t>
            </a:r>
            <a:r>
              <a:rPr lang="hu-HU" dirty="0" smtClean="0">
                <a:latin typeface="Franklin Gothic Demi Cond" panose="020B0706030402020204" pitchFamily="34" charset="0"/>
              </a:rPr>
              <a:t> </a:t>
            </a:r>
            <a:r>
              <a:rPr lang="hu-HU" dirty="0" err="1" smtClean="0">
                <a:latin typeface="Franklin Gothic Demi Cond" panose="020B0706030402020204" pitchFamily="34" charset="0"/>
              </a:rPr>
              <a:t>decay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  <p:sp>
        <p:nvSpPr>
          <p:cNvPr id="14" name="Alcím 2"/>
          <p:cNvSpPr txBox="1">
            <a:spLocks/>
          </p:cNvSpPr>
          <p:nvPr/>
        </p:nvSpPr>
        <p:spPr>
          <a:xfrm>
            <a:off x="7190364" y="1786760"/>
            <a:ext cx="3813935" cy="486496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dirty="0" err="1" smtClean="0">
                <a:latin typeface="Franklin Gothic Demi Cond" panose="020B0706030402020204" pitchFamily="34" charset="0"/>
              </a:rPr>
              <a:t>Optimal</a:t>
            </a:r>
            <a:r>
              <a:rPr lang="hu-HU" dirty="0" smtClean="0">
                <a:latin typeface="Franklin Gothic Demi Cond" panose="020B0706030402020204" pitchFamily="34" charset="0"/>
              </a:rPr>
              <a:t> </a:t>
            </a:r>
            <a:r>
              <a:rPr lang="hu-HU" dirty="0" err="1" smtClean="0">
                <a:latin typeface="Franklin Gothic Demi Cond" panose="020B0706030402020204" pitchFamily="34" charset="0"/>
              </a:rPr>
              <a:t>Maintenance</a:t>
            </a:r>
            <a:r>
              <a:rPr lang="hu-HU" dirty="0" smtClean="0">
                <a:latin typeface="Franklin Gothic Demi Cond" panose="020B0706030402020204" pitchFamily="34" charset="0"/>
              </a:rPr>
              <a:t> </a:t>
            </a:r>
            <a:r>
              <a:rPr lang="hu-HU" dirty="0" err="1">
                <a:latin typeface="Franklin Gothic Demi Cond" panose="020B0706030402020204" pitchFamily="34" charset="0"/>
              </a:rPr>
              <a:t>P</a:t>
            </a:r>
            <a:r>
              <a:rPr lang="hu-HU" dirty="0" err="1" smtClean="0">
                <a:latin typeface="Franklin Gothic Demi Cond" panose="020B0706030402020204" pitchFamily="34" charset="0"/>
              </a:rPr>
              <a:t>eriod</a:t>
            </a:r>
            <a:endParaRPr lang="en-US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96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illedresultat for whiteboard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48343" y="331864"/>
            <a:ext cx="9144000" cy="1204609"/>
          </a:xfrm>
        </p:spPr>
        <p:txBody>
          <a:bodyPr>
            <a:normAutofit fontScale="90000"/>
          </a:bodyPr>
          <a:lstStyle/>
          <a:p>
            <a:pPr algn="l"/>
            <a:r>
              <a:rPr lang="hu-HU" sz="8800" dirty="0" err="1" smtClean="0">
                <a:latin typeface="Franklin Gothic Demi Cond" panose="020B0706030402020204" pitchFamily="34" charset="0"/>
              </a:rPr>
              <a:t>Accurate</a:t>
            </a:r>
            <a:r>
              <a:rPr lang="hu-HU" sz="8800" dirty="0" smtClean="0">
                <a:latin typeface="Franklin Gothic Demi Cond" panose="020B0706030402020204" pitchFamily="34" charset="0"/>
              </a:rPr>
              <a:t> </a:t>
            </a:r>
            <a:r>
              <a:rPr lang="hu-HU" sz="8800" dirty="0" err="1" smtClean="0">
                <a:latin typeface="Franklin Gothic Demi Cond" panose="020B0706030402020204" pitchFamily="34" charset="0"/>
              </a:rPr>
              <a:t>Predictions</a:t>
            </a:r>
            <a:endParaRPr lang="en-US" sz="8800" dirty="0">
              <a:latin typeface="Franklin Gothic Demi Cond" panose="020B0706030402020204" pitchFamily="34" charset="0"/>
            </a:endParaRPr>
          </a:p>
        </p:txBody>
      </p:sp>
      <p:cxnSp>
        <p:nvCxnSpPr>
          <p:cNvPr id="7" name="Egyenes összekötő 6"/>
          <p:cNvCxnSpPr/>
          <p:nvPr/>
        </p:nvCxnSpPr>
        <p:spPr>
          <a:xfrm flipV="1">
            <a:off x="428625" y="1390650"/>
            <a:ext cx="7953375" cy="952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1868337"/>
            <a:ext cx="5750416" cy="432000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1"/>
          <a:stretch/>
        </p:blipFill>
        <p:spPr>
          <a:xfrm>
            <a:off x="5665249" y="1868337"/>
            <a:ext cx="5932240" cy="4320000"/>
          </a:xfrm>
          <a:prstGeom prst="rect">
            <a:avLst/>
          </a:prstGeom>
        </p:spPr>
      </p:pic>
      <p:sp>
        <p:nvSpPr>
          <p:cNvPr id="10" name="Alcím 2"/>
          <p:cNvSpPr>
            <a:spLocks noGrp="1"/>
          </p:cNvSpPr>
          <p:nvPr>
            <p:ph type="subTitle" idx="1"/>
          </p:nvPr>
        </p:nvSpPr>
        <p:spPr>
          <a:xfrm>
            <a:off x="1680703" y="1601600"/>
            <a:ext cx="3085695" cy="570157"/>
          </a:xfrm>
          <a:solidFill>
            <a:srgbClr val="FFFFFF"/>
          </a:solidFill>
        </p:spPr>
        <p:txBody>
          <a:bodyPr>
            <a:noAutofit/>
          </a:bodyPr>
          <a:lstStyle/>
          <a:p>
            <a:pPr algn="l"/>
            <a:r>
              <a:rPr lang="hu-HU" sz="4400" dirty="0" err="1" smtClean="0">
                <a:latin typeface="Franklin Gothic Demi Cond" panose="020B0706030402020204" pitchFamily="34" charset="0"/>
              </a:rPr>
              <a:t>Na</a:t>
            </a:r>
            <a:r>
              <a:rPr lang="hu-HU" sz="4400" dirty="0" err="1" smtClean="0">
                <a:latin typeface="Franklin Gothic Demi Cond" panose="020B0706030402020204" pitchFamily="34" charset="0"/>
              </a:rPr>
              <a:t>ï</a:t>
            </a:r>
            <a:r>
              <a:rPr lang="hu-HU" sz="4400" dirty="0" err="1" smtClean="0">
                <a:latin typeface="Franklin Gothic Demi Cond" panose="020B0706030402020204" pitchFamily="34" charset="0"/>
              </a:rPr>
              <a:t>ve</a:t>
            </a:r>
            <a:r>
              <a:rPr lang="hu-HU" sz="4400" dirty="0" smtClean="0">
                <a:latin typeface="Franklin Gothic Demi Cond" panose="020B0706030402020204" pitchFamily="34" charset="0"/>
              </a:rPr>
              <a:t> </a:t>
            </a:r>
            <a:r>
              <a:rPr lang="hu-HU" sz="4400" dirty="0" err="1" smtClean="0">
                <a:latin typeface="Franklin Gothic Demi Cond" panose="020B0706030402020204" pitchFamily="34" charset="0"/>
              </a:rPr>
              <a:t>model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sp>
        <p:nvSpPr>
          <p:cNvPr id="11" name="Alcím 2"/>
          <p:cNvSpPr txBox="1">
            <a:spLocks/>
          </p:cNvSpPr>
          <p:nvPr/>
        </p:nvSpPr>
        <p:spPr>
          <a:xfrm>
            <a:off x="7648553" y="1601600"/>
            <a:ext cx="2399141" cy="570157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4400" dirty="0" err="1" smtClean="0">
                <a:latin typeface="Franklin Gothic Demi Cond" panose="020B0706030402020204" pitchFamily="34" charset="0"/>
              </a:rPr>
              <a:t>Our</a:t>
            </a:r>
            <a:r>
              <a:rPr lang="hu-HU" sz="4400" dirty="0" smtClean="0">
                <a:latin typeface="Franklin Gothic Demi Cond" panose="020B0706030402020204" pitchFamily="34" charset="0"/>
              </a:rPr>
              <a:t> </a:t>
            </a:r>
            <a:r>
              <a:rPr lang="hu-HU" sz="4400" dirty="0" err="1" smtClean="0">
                <a:latin typeface="Franklin Gothic Demi Cond" panose="020B0706030402020204" pitchFamily="34" charset="0"/>
              </a:rPr>
              <a:t>model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76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Billedresultat for whiteboard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48343" y="331864"/>
            <a:ext cx="9144000" cy="1204609"/>
          </a:xfrm>
        </p:spPr>
        <p:txBody>
          <a:bodyPr>
            <a:normAutofit fontScale="90000"/>
          </a:bodyPr>
          <a:lstStyle/>
          <a:p>
            <a:pPr algn="l"/>
            <a:r>
              <a:rPr lang="hu-HU" sz="8800" dirty="0" err="1" smtClean="0">
                <a:latin typeface="Franklin Gothic Demi Cond" panose="020B0706030402020204" pitchFamily="34" charset="0"/>
              </a:rPr>
              <a:t>Accurate</a:t>
            </a:r>
            <a:r>
              <a:rPr lang="hu-HU" sz="8800" dirty="0" smtClean="0">
                <a:latin typeface="Franklin Gothic Demi Cond" panose="020B0706030402020204" pitchFamily="34" charset="0"/>
              </a:rPr>
              <a:t> </a:t>
            </a:r>
            <a:r>
              <a:rPr lang="hu-HU" sz="8800" dirty="0" err="1" smtClean="0">
                <a:latin typeface="Franklin Gothic Demi Cond" panose="020B0706030402020204" pitchFamily="34" charset="0"/>
              </a:rPr>
              <a:t>Predictions</a:t>
            </a:r>
            <a:endParaRPr lang="en-US" sz="8800" dirty="0">
              <a:latin typeface="Franklin Gothic Demi Cond" panose="020B0706030402020204" pitchFamily="34" charset="0"/>
            </a:endParaRPr>
          </a:p>
        </p:txBody>
      </p:sp>
      <p:cxnSp>
        <p:nvCxnSpPr>
          <p:cNvPr id="7" name="Egyenes összekötő 6"/>
          <p:cNvCxnSpPr/>
          <p:nvPr/>
        </p:nvCxnSpPr>
        <p:spPr>
          <a:xfrm flipV="1">
            <a:off x="428625" y="1390650"/>
            <a:ext cx="7953375" cy="952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Kép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1868337"/>
            <a:ext cx="5750416" cy="4319999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161" y="1868337"/>
            <a:ext cx="5750416" cy="4320000"/>
          </a:xfrm>
          <a:prstGeom prst="rect">
            <a:avLst/>
          </a:prstGeom>
        </p:spPr>
      </p:pic>
      <p:sp>
        <p:nvSpPr>
          <p:cNvPr id="10" name="Alcím 2"/>
          <p:cNvSpPr>
            <a:spLocks noGrp="1"/>
          </p:cNvSpPr>
          <p:nvPr>
            <p:ph type="subTitle" idx="1"/>
          </p:nvPr>
        </p:nvSpPr>
        <p:spPr>
          <a:xfrm>
            <a:off x="1680703" y="1601600"/>
            <a:ext cx="3085695" cy="570157"/>
          </a:xfrm>
          <a:solidFill>
            <a:srgbClr val="FFFFFF"/>
          </a:solidFill>
        </p:spPr>
        <p:txBody>
          <a:bodyPr>
            <a:noAutofit/>
          </a:bodyPr>
          <a:lstStyle/>
          <a:p>
            <a:pPr algn="l"/>
            <a:r>
              <a:rPr lang="hu-HU" sz="4400" dirty="0" err="1" smtClean="0">
                <a:latin typeface="Franklin Gothic Demi Cond" panose="020B0706030402020204" pitchFamily="34" charset="0"/>
              </a:rPr>
              <a:t>Na</a:t>
            </a:r>
            <a:r>
              <a:rPr lang="hu-HU" sz="4400" dirty="0" err="1" smtClean="0">
                <a:latin typeface="Franklin Gothic Demi Cond" panose="020B0706030402020204" pitchFamily="34" charset="0"/>
              </a:rPr>
              <a:t>ï</a:t>
            </a:r>
            <a:r>
              <a:rPr lang="hu-HU" sz="4400" dirty="0" err="1" smtClean="0">
                <a:latin typeface="Franklin Gothic Demi Cond" panose="020B0706030402020204" pitchFamily="34" charset="0"/>
              </a:rPr>
              <a:t>ve</a:t>
            </a:r>
            <a:r>
              <a:rPr lang="hu-HU" sz="4400" dirty="0" smtClean="0">
                <a:latin typeface="Franklin Gothic Demi Cond" panose="020B0706030402020204" pitchFamily="34" charset="0"/>
              </a:rPr>
              <a:t> </a:t>
            </a:r>
            <a:r>
              <a:rPr lang="hu-HU" sz="4400" dirty="0" err="1" smtClean="0">
                <a:latin typeface="Franklin Gothic Demi Cond" panose="020B0706030402020204" pitchFamily="34" charset="0"/>
              </a:rPr>
              <a:t>model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  <p:sp>
        <p:nvSpPr>
          <p:cNvPr id="11" name="Alcím 2"/>
          <p:cNvSpPr txBox="1">
            <a:spLocks/>
          </p:cNvSpPr>
          <p:nvPr/>
        </p:nvSpPr>
        <p:spPr>
          <a:xfrm>
            <a:off x="7648553" y="1601600"/>
            <a:ext cx="2399141" cy="570157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hu-HU" sz="4400" dirty="0" err="1" smtClean="0">
                <a:latin typeface="Franklin Gothic Demi Cond" panose="020B0706030402020204" pitchFamily="34" charset="0"/>
              </a:rPr>
              <a:t>Our</a:t>
            </a:r>
            <a:r>
              <a:rPr lang="hu-HU" sz="4400" dirty="0" smtClean="0">
                <a:latin typeface="Franklin Gothic Demi Cond" panose="020B0706030402020204" pitchFamily="34" charset="0"/>
              </a:rPr>
              <a:t> </a:t>
            </a:r>
            <a:r>
              <a:rPr lang="hu-HU" sz="4400" dirty="0" err="1" smtClean="0">
                <a:latin typeface="Franklin Gothic Demi Cond" panose="020B0706030402020204" pitchFamily="34" charset="0"/>
              </a:rPr>
              <a:t>model</a:t>
            </a:r>
            <a:endParaRPr lang="en-US" sz="44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29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 t="6211" r="2846" b="2554"/>
          <a:stretch/>
        </p:blipFill>
        <p:spPr>
          <a:xfrm>
            <a:off x="1358196" y="1367673"/>
            <a:ext cx="9475609" cy="4784831"/>
          </a:xfrm>
          <a:prstGeom prst="rect">
            <a:avLst/>
          </a:prstGeom>
        </p:spPr>
      </p:pic>
      <p:pic>
        <p:nvPicPr>
          <p:cNvPr id="6" name="Picture 2" descr="Billedresultat for whiteboard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48343" y="331864"/>
            <a:ext cx="9144000" cy="1204609"/>
          </a:xfrm>
        </p:spPr>
        <p:txBody>
          <a:bodyPr>
            <a:normAutofit fontScale="90000"/>
          </a:bodyPr>
          <a:lstStyle/>
          <a:p>
            <a:pPr algn="l"/>
            <a:r>
              <a:rPr lang="hu-HU" sz="8800" dirty="0" smtClean="0">
                <a:latin typeface="Franklin Gothic Demi Cond" panose="020B0706030402020204" pitchFamily="34" charset="0"/>
              </a:rPr>
              <a:t>Market </a:t>
            </a:r>
            <a:r>
              <a:rPr lang="hu-HU" sz="8800" dirty="0" err="1" smtClean="0">
                <a:latin typeface="Franklin Gothic Demi Cond" panose="020B0706030402020204" pitchFamily="34" charset="0"/>
              </a:rPr>
              <a:t>Connection</a:t>
            </a:r>
            <a:endParaRPr lang="en-US" sz="8800" dirty="0">
              <a:latin typeface="Franklin Gothic Demi Cond" panose="020B0706030402020204" pitchFamily="34" charset="0"/>
            </a:endParaRPr>
          </a:p>
        </p:txBody>
      </p:sp>
      <p:cxnSp>
        <p:nvCxnSpPr>
          <p:cNvPr id="7" name="Egyenes összekötő 6"/>
          <p:cNvCxnSpPr/>
          <p:nvPr/>
        </p:nvCxnSpPr>
        <p:spPr>
          <a:xfrm flipV="1">
            <a:off x="492919" y="1371600"/>
            <a:ext cx="7241381" cy="2143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79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Lekerekített téglalap 8"/>
          <p:cNvSpPr/>
          <p:nvPr/>
        </p:nvSpPr>
        <p:spPr>
          <a:xfrm>
            <a:off x="4391807" y="5818619"/>
            <a:ext cx="1566042" cy="83885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 smtClean="0">
                <a:solidFill>
                  <a:schemeClr val="accent2"/>
                </a:solidFill>
                <a:latin typeface="Franklin Gothic Demi Cond" panose="020B0706030402020204" pitchFamily="34" charset="0"/>
              </a:rPr>
              <a:t>Market</a:t>
            </a:r>
            <a:endParaRPr lang="en-US" sz="2800" dirty="0">
              <a:solidFill>
                <a:schemeClr val="accent2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8" name="Lekerekített téglalap 17"/>
          <p:cNvSpPr/>
          <p:nvPr/>
        </p:nvSpPr>
        <p:spPr>
          <a:xfrm>
            <a:off x="6679054" y="5804598"/>
            <a:ext cx="1794643" cy="83885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Franklin Gothic Demi Cond" panose="020B0706030402020204" pitchFamily="34" charset="0"/>
              </a:rPr>
              <a:t>Weather</a:t>
            </a:r>
            <a:endParaRPr lang="en-US" sz="2800" dirty="0">
              <a:solidFill>
                <a:schemeClr val="accent2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19" name="Lekerekített téglalap 18"/>
          <p:cNvSpPr/>
          <p:nvPr/>
        </p:nvSpPr>
        <p:spPr>
          <a:xfrm>
            <a:off x="9059256" y="5812728"/>
            <a:ext cx="2237389" cy="838855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accent2"/>
                </a:solidFill>
                <a:latin typeface="Franklin Gothic Demi Cond" panose="020B0706030402020204" pitchFamily="34" charset="0"/>
              </a:rPr>
              <a:t>Wind Farm</a:t>
            </a:r>
            <a:endParaRPr lang="en-US" sz="2800" dirty="0">
              <a:solidFill>
                <a:schemeClr val="accent2"/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21" name="Egyenes összekötő 20"/>
          <p:cNvCxnSpPr>
            <a:stCxn id="9" idx="0"/>
          </p:cNvCxnSpPr>
          <p:nvPr/>
        </p:nvCxnSpPr>
        <p:spPr>
          <a:xfrm flipH="1" flipV="1">
            <a:off x="5173254" y="5307817"/>
            <a:ext cx="1574" cy="510802"/>
          </a:xfrm>
          <a:prstGeom prst="line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gyenes összekötő 21"/>
          <p:cNvCxnSpPr/>
          <p:nvPr/>
        </p:nvCxnSpPr>
        <p:spPr>
          <a:xfrm flipV="1">
            <a:off x="5146675" y="5293796"/>
            <a:ext cx="5086350" cy="14022"/>
          </a:xfrm>
          <a:prstGeom prst="line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gyenes összekötő 24"/>
          <p:cNvCxnSpPr>
            <a:stCxn id="18" idx="0"/>
            <a:endCxn id="4" idx="2"/>
          </p:cNvCxnSpPr>
          <p:nvPr/>
        </p:nvCxnSpPr>
        <p:spPr>
          <a:xfrm flipV="1">
            <a:off x="7576376" y="4402009"/>
            <a:ext cx="5165" cy="1402589"/>
          </a:xfrm>
          <a:prstGeom prst="line">
            <a:avLst/>
          </a:prstGeom>
          <a:ln w="571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/>
          <p:cNvCxnSpPr/>
          <p:nvPr/>
        </p:nvCxnSpPr>
        <p:spPr>
          <a:xfrm flipH="1" flipV="1">
            <a:off x="10206526" y="5293796"/>
            <a:ext cx="1574" cy="510802"/>
          </a:xfrm>
          <a:prstGeom prst="line">
            <a:avLst/>
          </a:prstGeom>
          <a:ln w="5715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zövegdoboz 37"/>
          <p:cNvSpPr txBox="1"/>
          <p:nvPr/>
        </p:nvSpPr>
        <p:spPr>
          <a:xfrm>
            <a:off x="5277476" y="4849075"/>
            <a:ext cx="205646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accent2"/>
                </a:solidFill>
                <a:latin typeface="Franklin Gothic Demi Cond" panose="020B0706030402020204" pitchFamily="34" charset="0"/>
              </a:rPr>
              <a:t>Data</a:t>
            </a:r>
            <a:r>
              <a:rPr lang="hu-HU" sz="2400" dirty="0" smtClean="0">
                <a:solidFill>
                  <a:schemeClr val="accent2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400" dirty="0" smtClean="0">
                <a:solidFill>
                  <a:schemeClr val="accent2"/>
                </a:solidFill>
                <a:latin typeface="Franklin Gothic Demi Cond" panose="020B0706030402020204" pitchFamily="34" charset="0"/>
              </a:rPr>
              <a:t>Collection </a:t>
            </a:r>
            <a:endParaRPr lang="en-US" sz="2400" dirty="0">
              <a:solidFill>
                <a:schemeClr val="accent2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43" name="Lekerekített téglalap 42"/>
          <p:cNvSpPr/>
          <p:nvPr/>
        </p:nvSpPr>
        <p:spPr>
          <a:xfrm>
            <a:off x="3219451" y="168937"/>
            <a:ext cx="7143750" cy="964414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2800" dirty="0" smtClean="0">
                <a:solidFill>
                  <a:schemeClr val="accent2"/>
                </a:solidFill>
                <a:latin typeface="Franklin Gothic Demi Cond" panose="020B0706030402020204" pitchFamily="34" charset="0"/>
              </a:rPr>
              <a:t>Farm Operator</a:t>
            </a:r>
            <a:endParaRPr lang="en-US" sz="2800" dirty="0">
              <a:solidFill>
                <a:schemeClr val="accent2"/>
              </a:solidFill>
              <a:latin typeface="Franklin Gothic Demi Cond" panose="020B0706030402020204" pitchFamily="34" charset="0"/>
            </a:endParaRPr>
          </a:p>
        </p:txBody>
      </p:sp>
      <p:sp>
        <p:nvSpPr>
          <p:cNvPr id="51" name="Szövegdoboz 50"/>
          <p:cNvSpPr txBox="1"/>
          <p:nvPr/>
        </p:nvSpPr>
        <p:spPr>
          <a:xfrm>
            <a:off x="6898912" y="2326723"/>
            <a:ext cx="1354923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hu-HU" sz="2800" dirty="0">
                <a:solidFill>
                  <a:schemeClr val="accent2"/>
                </a:solidFill>
                <a:latin typeface="Franklin Gothic Demi Cond" panose="020B0706030402020204" pitchFamily="34" charset="0"/>
              </a:rPr>
              <a:t>W</a:t>
            </a:r>
            <a:r>
              <a:rPr lang="en-US" sz="2800" dirty="0" smtClean="0">
                <a:solidFill>
                  <a:schemeClr val="accent2"/>
                </a:solidFill>
                <a:latin typeface="Franklin Gothic Demi Cond" panose="020B0706030402020204" pitchFamily="34" charset="0"/>
              </a:rPr>
              <a:t>eb</a:t>
            </a:r>
            <a:r>
              <a:rPr lang="hu-HU" sz="2800" dirty="0" smtClean="0">
                <a:solidFill>
                  <a:schemeClr val="accent2"/>
                </a:solidFill>
                <a:latin typeface="Franklin Gothic Demi Cond" panose="020B0706030402020204" pitchFamily="34" charset="0"/>
              </a:rPr>
              <a:t> </a:t>
            </a:r>
            <a:r>
              <a:rPr lang="en-US" sz="2800" dirty="0" smtClean="0">
                <a:solidFill>
                  <a:schemeClr val="accent2"/>
                </a:solidFill>
                <a:latin typeface="Franklin Gothic Demi Cond" panose="020B0706030402020204" pitchFamily="34" charset="0"/>
              </a:rPr>
              <a:t>app</a:t>
            </a:r>
            <a:endParaRPr lang="en-US" sz="2800" dirty="0">
              <a:solidFill>
                <a:schemeClr val="accent2"/>
              </a:solidFill>
              <a:latin typeface="Franklin Gothic Demi Cond" panose="020B0706030402020204" pitchFamily="34" charset="0"/>
            </a:endParaRPr>
          </a:p>
        </p:txBody>
      </p:sp>
      <p:cxnSp>
        <p:nvCxnSpPr>
          <p:cNvPr id="52" name="Egyenes összekötő 51"/>
          <p:cNvCxnSpPr/>
          <p:nvPr/>
        </p:nvCxnSpPr>
        <p:spPr>
          <a:xfrm>
            <a:off x="6032903" y="1113662"/>
            <a:ext cx="1124" cy="1724178"/>
          </a:xfrm>
          <a:prstGeom prst="line">
            <a:avLst/>
          </a:prstGeom>
          <a:ln w="1079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gyenes összekötő 28"/>
          <p:cNvCxnSpPr/>
          <p:nvPr/>
        </p:nvCxnSpPr>
        <p:spPr>
          <a:xfrm flipV="1">
            <a:off x="9064306" y="1153949"/>
            <a:ext cx="63" cy="1713222"/>
          </a:xfrm>
          <a:prstGeom prst="line">
            <a:avLst/>
          </a:prstGeom>
          <a:ln w="1079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Ív 12"/>
          <p:cNvSpPr/>
          <p:nvPr/>
        </p:nvSpPr>
        <p:spPr>
          <a:xfrm rot="10800000">
            <a:off x="4310039" y="-1593244"/>
            <a:ext cx="2939759" cy="5453187"/>
          </a:xfrm>
          <a:prstGeom prst="arc">
            <a:avLst>
              <a:gd name="adj1" fmla="val 16200000"/>
              <a:gd name="adj2" fmla="val 21559259"/>
            </a:avLst>
          </a:prstGeom>
          <a:ln w="7620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Lekerekített téglalap 54"/>
          <p:cNvSpPr/>
          <p:nvPr/>
        </p:nvSpPr>
        <p:spPr>
          <a:xfrm>
            <a:off x="2103359" y="1648135"/>
            <a:ext cx="3381733" cy="1120717"/>
          </a:xfrm>
          <a:prstGeom prst="roundRect">
            <a:avLst/>
          </a:prstGeom>
          <a:solidFill>
            <a:schemeClr val="accent4"/>
          </a:solidFill>
          <a:ln w="76200"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schemeClr val="accent2"/>
                </a:solidFill>
                <a:latin typeface="Franklin Gothic Demi Cond" panose="020B0706030402020204" pitchFamily="34" charset="0"/>
              </a:rPr>
              <a:t>Service Subscription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" name="Cím 1"/>
          <p:cNvSpPr>
            <a:spLocks noGrp="1"/>
          </p:cNvSpPr>
          <p:nvPr>
            <p:ph type="ctrTitle"/>
          </p:nvPr>
        </p:nvSpPr>
        <p:spPr>
          <a:xfrm rot="16200000">
            <a:off x="-3026439" y="2440907"/>
            <a:ext cx="7439025" cy="1395159"/>
          </a:xfrm>
        </p:spPr>
        <p:txBody>
          <a:bodyPr>
            <a:noAutofit/>
          </a:bodyPr>
          <a:lstStyle/>
          <a:p>
            <a:pPr algn="l"/>
            <a:r>
              <a:rPr lang="en-US" sz="8800" dirty="0" smtClean="0">
                <a:latin typeface="Franklin Gothic Demi Cond" panose="020B0706030402020204" pitchFamily="34" charset="0"/>
              </a:rPr>
              <a:t>Business</a:t>
            </a:r>
            <a:r>
              <a:rPr lang="hu-HU" sz="8800" dirty="0" smtClean="0">
                <a:latin typeface="Franklin Gothic Demi Cond" panose="020B0706030402020204" pitchFamily="34" charset="0"/>
              </a:rPr>
              <a:t> </a:t>
            </a:r>
            <a:r>
              <a:rPr lang="en-US" sz="8800" dirty="0" smtClean="0">
                <a:latin typeface="Franklin Gothic Demi Cond" panose="020B0706030402020204" pitchFamily="34" charset="0"/>
              </a:rPr>
              <a:t>Model</a:t>
            </a:r>
            <a:endParaRPr lang="en-US" sz="8800" dirty="0">
              <a:latin typeface="Franklin Gothic Demi Cond" panose="020B0706030402020204" pitchFamily="34" charset="0"/>
            </a:endParaRPr>
          </a:p>
        </p:txBody>
      </p:sp>
      <p:pic>
        <p:nvPicPr>
          <p:cNvPr id="7" name="Kép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63" y="1368386"/>
            <a:ext cx="2582092" cy="1002698"/>
          </a:xfrm>
          <a:prstGeom prst="rect">
            <a:avLst/>
          </a:prstGeom>
        </p:spPr>
      </p:pic>
      <p:pic>
        <p:nvPicPr>
          <p:cNvPr id="4" name="Kép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54"/>
          <a:stretch/>
        </p:blipFill>
        <p:spPr>
          <a:xfrm>
            <a:off x="5751835" y="2818150"/>
            <a:ext cx="3659412" cy="1583859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547" y="1855440"/>
            <a:ext cx="429876" cy="69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ím 1"/>
          <p:cNvSpPr>
            <a:spLocks noGrp="1"/>
          </p:cNvSpPr>
          <p:nvPr>
            <p:ph type="ctrTitle"/>
          </p:nvPr>
        </p:nvSpPr>
        <p:spPr>
          <a:xfrm>
            <a:off x="183486" y="116807"/>
            <a:ext cx="7439025" cy="1395159"/>
          </a:xfrm>
        </p:spPr>
        <p:txBody>
          <a:bodyPr>
            <a:noAutofit/>
          </a:bodyPr>
          <a:lstStyle/>
          <a:p>
            <a:pPr algn="l"/>
            <a:r>
              <a:rPr lang="hu-HU" sz="8800" dirty="0" smtClean="0">
                <a:latin typeface="Franklin Gothic Demi Cond" panose="020B0706030402020204" pitchFamily="34" charset="0"/>
              </a:rPr>
              <a:t>Market </a:t>
            </a:r>
            <a:endParaRPr lang="en-US" sz="8800" dirty="0">
              <a:latin typeface="Franklin Gothic Demi Cond" panose="020B070603040202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514" y="116807"/>
            <a:ext cx="6222393" cy="619223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5" name="Textfeld 4"/>
          <p:cNvSpPr txBox="1"/>
          <p:nvPr/>
        </p:nvSpPr>
        <p:spPr>
          <a:xfrm>
            <a:off x="482885" y="2558265"/>
            <a:ext cx="3739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242424"/>
                </a:solidFill>
              </a:rPr>
              <a:t> </a:t>
            </a:r>
            <a:endParaRPr lang="en-GB" dirty="0">
              <a:solidFill>
                <a:srgbClr val="242424"/>
              </a:solidFill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327792" y="1702217"/>
            <a:ext cx="648641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4000" b="1" dirty="0">
                <a:latin typeface="Franklin Gothic Demi Cond" panose="020B0706030402020204" pitchFamily="34" charset="0"/>
              </a:rPr>
              <a:t>489 </a:t>
            </a:r>
            <a:r>
              <a:rPr lang="en-GB" sz="4000" b="1" dirty="0" err="1" smtClean="0">
                <a:latin typeface="Franklin Gothic Demi Cond" panose="020B0706030402020204" pitchFamily="34" charset="0"/>
              </a:rPr>
              <a:t>TWh</a:t>
            </a:r>
            <a:r>
              <a:rPr lang="en-GB" sz="4000" b="1" dirty="0" smtClean="0">
                <a:latin typeface="Franklin Gothic Demi Cond" panose="020B0706030402020204" pitchFamily="34" charset="0"/>
              </a:rPr>
              <a:t> </a:t>
            </a:r>
            <a:endParaRPr lang="en-GB" sz="4000" b="1" dirty="0">
              <a:latin typeface="Franklin Gothic Demi Cond" panose="020B0706030402020204" pitchFamily="34" charset="0"/>
            </a:endParaRP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000" b="1" dirty="0" smtClean="0">
                <a:latin typeface="Franklin Gothic Book" panose="020B0503020102020204" pitchFamily="34" charset="0"/>
              </a:rPr>
              <a:t>~</a:t>
            </a:r>
            <a:r>
              <a:rPr lang="de-DE" sz="4000" b="1" dirty="0" smtClean="0">
                <a:latin typeface="Franklin Gothic Demi Cond" panose="020B0706030402020204" pitchFamily="34" charset="0"/>
              </a:rPr>
              <a:t>10 </a:t>
            </a:r>
            <a:r>
              <a:rPr lang="de-DE" sz="4000" b="1" dirty="0">
                <a:latin typeface="Franklin Gothic Demi Cond" panose="020B0706030402020204" pitchFamily="34" charset="0"/>
              </a:rPr>
              <a:t>Billion € 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4000" b="1" dirty="0">
                <a:latin typeface="Franklin Gothic Demi Cond" panose="020B0706030402020204" pitchFamily="34" charset="0"/>
              </a:rPr>
              <a:t>&gt;14% </a:t>
            </a:r>
            <a:r>
              <a:rPr lang="de-DE" sz="4000" b="1" dirty="0" smtClean="0">
                <a:latin typeface="Franklin Gothic Demi Cond" panose="020B0706030402020204" pitchFamily="34" charset="0"/>
              </a:rPr>
              <a:t>Wind </a:t>
            </a:r>
            <a:r>
              <a:rPr lang="de-DE" sz="4000" b="1" dirty="0" err="1" smtClean="0">
                <a:latin typeface="Franklin Gothic Demi Cond" panose="020B0706030402020204" pitchFamily="34" charset="0"/>
              </a:rPr>
              <a:t>Energy</a:t>
            </a:r>
            <a:r>
              <a:rPr lang="de-DE" sz="4000" b="1" dirty="0" smtClean="0">
                <a:latin typeface="Franklin Gothic Demi Cond" panose="020B0706030402020204" pitchFamily="34" charset="0"/>
              </a:rPr>
              <a:t> </a:t>
            </a:r>
            <a:endParaRPr lang="hu-HU" sz="4000" b="1" dirty="0">
              <a:latin typeface="Franklin Gothic Demi Cond" panose="020B070603040202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597" y="5062568"/>
            <a:ext cx="2321960" cy="15523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85" y="5070295"/>
            <a:ext cx="1510301" cy="15446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540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96" t="13020" r="6940" b="17537"/>
          <a:stretch/>
        </p:blipFill>
        <p:spPr bwMode="auto">
          <a:xfrm>
            <a:off x="-61123" y="12268"/>
            <a:ext cx="12239497" cy="6845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selection_0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6" t="6263" r="81201" b="79441"/>
          <a:stretch/>
        </p:blipFill>
        <p:spPr bwMode="auto">
          <a:xfrm>
            <a:off x="8755775" y="2886742"/>
            <a:ext cx="998263" cy="1219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election_0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6" t="39243" r="7351" b="38110"/>
          <a:stretch/>
        </p:blipFill>
        <p:spPr bwMode="auto">
          <a:xfrm>
            <a:off x="4821856" y="3152372"/>
            <a:ext cx="876527" cy="114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selection_01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71232" r="78844" b="7254"/>
          <a:stretch/>
        </p:blipFill>
        <p:spPr bwMode="auto">
          <a:xfrm>
            <a:off x="6599968" y="2886742"/>
            <a:ext cx="923139" cy="1231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election_01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32" t="6394" r="5328" b="57128"/>
          <a:stretch/>
        </p:blipFill>
        <p:spPr bwMode="auto">
          <a:xfrm>
            <a:off x="3589188" y="2886742"/>
            <a:ext cx="854974" cy="1134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4"/>
          <p:cNvSpPr txBox="1"/>
          <p:nvPr/>
        </p:nvSpPr>
        <p:spPr>
          <a:xfrm>
            <a:off x="-159657" y="1582639"/>
            <a:ext cx="4918280" cy="877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  <a:latin typeface="Franklin Gothic Demi Cond" panose="020B0706030402020204" pitchFamily="34" charset="0"/>
              </a:rPr>
              <a:t>SMART ONE</a:t>
            </a:r>
          </a:p>
        </p:txBody>
      </p:sp>
      <p:pic>
        <p:nvPicPr>
          <p:cNvPr id="9" name="Picture 4" descr="https://scontent-arn2-1.xx.fbcdn.net/v/t34.0-12/14915062_1129857097063815_2090620360_n.jpg?oh=dcf897819c519ab8bb100a9f928eb128&amp;oe=5822224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967" y="3151482"/>
            <a:ext cx="869221" cy="1141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Egyenes összekötő 24"/>
          <p:cNvCxnSpPr/>
          <p:nvPr/>
        </p:nvCxnSpPr>
        <p:spPr>
          <a:xfrm>
            <a:off x="2355483" y="1700922"/>
            <a:ext cx="1769407" cy="1097873"/>
          </a:xfrm>
          <a:prstGeom prst="line">
            <a:avLst/>
          </a:prstGeom>
          <a:ln w="85725">
            <a:noFill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048000" y="26988"/>
            <a:ext cx="6591288" cy="1206698"/>
          </a:xfrm>
        </p:spPr>
        <p:txBody>
          <a:bodyPr>
            <a:normAutofit fontScale="90000"/>
          </a:bodyPr>
          <a:lstStyle/>
          <a:p>
            <a:pPr algn="l"/>
            <a:r>
              <a:rPr lang="en-US" sz="8800" dirty="0" smtClean="0">
                <a:latin typeface="Franklin Gothic Demi Cond" panose="020B0706030402020204" pitchFamily="34" charset="0"/>
              </a:rPr>
              <a:t>Our Team</a:t>
            </a:r>
            <a:endParaRPr lang="en-US" sz="8800" dirty="0">
              <a:latin typeface="Franklin Gothic Demi Cond" panose="020B0706030402020204" pitchFamily="34" charset="0"/>
            </a:endParaRPr>
          </a:p>
        </p:txBody>
      </p:sp>
      <p:cxnSp>
        <p:nvCxnSpPr>
          <p:cNvPr id="18" name="Egyenes összekötő 24"/>
          <p:cNvCxnSpPr/>
          <p:nvPr/>
        </p:nvCxnSpPr>
        <p:spPr>
          <a:xfrm>
            <a:off x="2800350" y="2021554"/>
            <a:ext cx="788838" cy="703655"/>
          </a:xfrm>
          <a:prstGeom prst="line">
            <a:avLst/>
          </a:prstGeom>
          <a:ln w="85725">
            <a:solidFill>
              <a:srgbClr val="FFFFFF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52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Kép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3431392"/>
            <a:ext cx="12191995" cy="2524707"/>
          </a:xfrm>
          <a:prstGeom prst="rect">
            <a:avLst/>
          </a:prstGeom>
        </p:spPr>
      </p:pic>
      <p:sp>
        <p:nvSpPr>
          <p:cNvPr id="11" name="Cím 1"/>
          <p:cNvSpPr txBox="1">
            <a:spLocks/>
          </p:cNvSpPr>
          <p:nvPr/>
        </p:nvSpPr>
        <p:spPr>
          <a:xfrm>
            <a:off x="0" y="1224470"/>
            <a:ext cx="7991167" cy="13409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9600" dirty="0" smtClean="0">
                <a:latin typeface="Franklin Gothic Demi Cond" panose="020B0706030402020204" pitchFamily="34" charset="0"/>
              </a:rPr>
              <a:t/>
            </a:r>
            <a:br>
              <a:rPr lang="hu-HU" sz="9600" dirty="0" smtClean="0">
                <a:latin typeface="Franklin Gothic Demi Cond" panose="020B0706030402020204" pitchFamily="34" charset="0"/>
              </a:rPr>
            </a:br>
            <a:r>
              <a:rPr lang="hu-HU" sz="9600" dirty="0" smtClean="0">
                <a:latin typeface="Franklin Gothic Demi Cond" panose="020B0706030402020204" pitchFamily="34" charset="0"/>
              </a:rPr>
              <a:t/>
            </a:r>
            <a:br>
              <a:rPr lang="hu-HU" sz="9600" dirty="0" smtClean="0">
                <a:latin typeface="Franklin Gothic Demi Cond" panose="020B0706030402020204" pitchFamily="34" charset="0"/>
              </a:rPr>
            </a:br>
            <a:r>
              <a:rPr lang="hu-HU" sz="9600" dirty="0" smtClean="0">
                <a:latin typeface="Franklin Gothic Demi Cond" panose="020B0706030402020204" pitchFamily="34" charset="0"/>
              </a:rPr>
              <a:t/>
            </a:r>
            <a:br>
              <a:rPr lang="hu-HU" sz="9600" dirty="0" smtClean="0">
                <a:latin typeface="Franklin Gothic Demi Cond" panose="020B0706030402020204" pitchFamily="34" charset="0"/>
              </a:rPr>
            </a:br>
            <a:r>
              <a:rPr lang="hu-HU" sz="9600" dirty="0" smtClean="0">
                <a:latin typeface="Franklin Gothic Demi Cond" panose="020B0706030402020204" pitchFamily="34" charset="0"/>
              </a:rPr>
              <a:t/>
            </a:r>
            <a:br>
              <a:rPr lang="hu-HU" sz="9600" dirty="0" smtClean="0">
                <a:latin typeface="Franklin Gothic Demi Cond" panose="020B0706030402020204" pitchFamily="34" charset="0"/>
              </a:rPr>
            </a:br>
            <a:r>
              <a:rPr lang="hu-HU" sz="9600" dirty="0" smtClean="0">
                <a:latin typeface="Franklin Gothic Demi Cond" panose="020B0706030402020204" pitchFamily="34" charset="0"/>
              </a:rPr>
              <a:t/>
            </a:r>
            <a:br>
              <a:rPr lang="hu-HU" sz="9600" dirty="0" smtClean="0">
                <a:latin typeface="Franklin Gothic Demi Cond" panose="020B0706030402020204" pitchFamily="34" charset="0"/>
              </a:rPr>
            </a:br>
            <a:r>
              <a:rPr lang="hu-HU" sz="9600" dirty="0" smtClean="0">
                <a:latin typeface="Franklin Gothic Demi Cond" panose="020B0706030402020204" pitchFamily="34" charset="0"/>
              </a:rPr>
              <a:t/>
            </a:r>
            <a:br>
              <a:rPr lang="hu-HU" sz="9600" dirty="0" smtClean="0">
                <a:latin typeface="Franklin Gothic Demi Cond" panose="020B0706030402020204" pitchFamily="34" charset="0"/>
              </a:rPr>
            </a:br>
            <a:r>
              <a:rPr lang="hu-HU" sz="9600" dirty="0" err="1" smtClean="0">
                <a:latin typeface="Franklin Gothic Demi Cond" panose="020B0706030402020204" pitchFamily="34" charset="0"/>
              </a:rPr>
              <a:t>How</a:t>
            </a:r>
            <a:r>
              <a:rPr lang="hu-HU" sz="9600" dirty="0" smtClean="0">
                <a:latin typeface="Franklin Gothic Demi Cond" panose="020B0706030402020204" pitchFamily="34" charset="0"/>
              </a:rPr>
              <a:t> </a:t>
            </a:r>
            <a:r>
              <a:rPr lang="hu-HU" sz="9600" dirty="0" err="1" smtClean="0">
                <a:latin typeface="Franklin Gothic Demi Cond" panose="020B0706030402020204" pitchFamily="34" charset="0"/>
              </a:rPr>
              <a:t>Renewable</a:t>
            </a:r>
            <a:r>
              <a:rPr lang="hu-HU" sz="9600" dirty="0" smtClean="0">
                <a:latin typeface="Franklin Gothic Demi Cond" panose="020B0706030402020204" pitchFamily="34" charset="0"/>
              </a:rPr>
              <a:t> </a:t>
            </a:r>
            <a:r>
              <a:rPr lang="hu-HU" sz="9600" dirty="0" err="1" smtClean="0">
                <a:latin typeface="Franklin Gothic Demi Cond" panose="020B0706030402020204" pitchFamily="34" charset="0"/>
              </a:rPr>
              <a:t>can</a:t>
            </a:r>
            <a:r>
              <a:rPr lang="hu-HU" sz="9600" dirty="0" smtClean="0">
                <a:latin typeface="Franklin Gothic Demi Cond" panose="020B0706030402020204" pitchFamily="34" charset="0"/>
              </a:rPr>
              <a:t> </a:t>
            </a:r>
            <a:r>
              <a:rPr lang="hu-HU" sz="9600" dirty="0" err="1" smtClean="0">
                <a:latin typeface="Franklin Gothic Demi Cond" panose="020B0706030402020204" pitchFamily="34" charset="0"/>
              </a:rPr>
              <a:t>we</a:t>
            </a:r>
            <a:r>
              <a:rPr lang="hu-HU" sz="9600" dirty="0" smtClean="0">
                <a:latin typeface="Franklin Gothic Demi Cond" panose="020B0706030402020204" pitchFamily="34" charset="0"/>
              </a:rPr>
              <a:t> go?</a:t>
            </a:r>
            <a:endParaRPr lang="en-US" sz="9600" dirty="0">
              <a:latin typeface="Franklin Gothic Demi Cond" panose="020B0706030402020204" pitchFamily="34" charset="0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6938978" y="3097564"/>
            <a:ext cx="14661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000" dirty="0" smtClean="0">
                <a:solidFill>
                  <a:schemeClr val="accent5"/>
                </a:solidFill>
                <a:latin typeface="Franklin Gothic Demi Cond" panose="020B0706030402020204" pitchFamily="34" charset="0"/>
              </a:rPr>
              <a:t>27%</a:t>
            </a:r>
            <a:endParaRPr lang="en-US" sz="6000" dirty="0">
              <a:solidFill>
                <a:schemeClr val="accent5"/>
              </a:solidFill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21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1" t="27965"/>
          <a:stretch/>
        </p:blipFill>
        <p:spPr>
          <a:xfrm>
            <a:off x="7163510" y="3595277"/>
            <a:ext cx="5028490" cy="2672260"/>
          </a:xfrm>
          <a:prstGeom prst="rect">
            <a:avLst/>
          </a:prstGeom>
        </p:spPr>
      </p:pic>
      <p:sp>
        <p:nvSpPr>
          <p:cNvPr id="11" name="Cím 1"/>
          <p:cNvSpPr txBox="1">
            <a:spLocks/>
          </p:cNvSpPr>
          <p:nvPr/>
        </p:nvSpPr>
        <p:spPr>
          <a:xfrm>
            <a:off x="0" y="1224470"/>
            <a:ext cx="7991167" cy="134095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hu-HU" sz="9600" dirty="0" smtClean="0">
                <a:latin typeface="Franklin Gothic Demi Cond" panose="020B0706030402020204" pitchFamily="34" charset="0"/>
              </a:rPr>
              <a:t/>
            </a:r>
            <a:br>
              <a:rPr lang="hu-HU" sz="9600" dirty="0" smtClean="0">
                <a:latin typeface="Franklin Gothic Demi Cond" panose="020B0706030402020204" pitchFamily="34" charset="0"/>
              </a:rPr>
            </a:br>
            <a:r>
              <a:rPr lang="hu-HU" sz="9600" dirty="0" smtClean="0">
                <a:latin typeface="Franklin Gothic Demi Cond" panose="020B0706030402020204" pitchFamily="34" charset="0"/>
              </a:rPr>
              <a:t/>
            </a:r>
            <a:br>
              <a:rPr lang="hu-HU" sz="9600" dirty="0" smtClean="0">
                <a:latin typeface="Franklin Gothic Demi Cond" panose="020B0706030402020204" pitchFamily="34" charset="0"/>
              </a:rPr>
            </a:br>
            <a:r>
              <a:rPr lang="hu-HU" sz="9600" dirty="0" smtClean="0">
                <a:latin typeface="Franklin Gothic Demi Cond" panose="020B0706030402020204" pitchFamily="34" charset="0"/>
              </a:rPr>
              <a:t/>
            </a:r>
            <a:br>
              <a:rPr lang="hu-HU" sz="9600" dirty="0" smtClean="0">
                <a:latin typeface="Franklin Gothic Demi Cond" panose="020B0706030402020204" pitchFamily="34" charset="0"/>
              </a:rPr>
            </a:br>
            <a:r>
              <a:rPr lang="hu-HU" sz="9600" dirty="0" smtClean="0">
                <a:latin typeface="Franklin Gothic Demi Cond" panose="020B0706030402020204" pitchFamily="34" charset="0"/>
              </a:rPr>
              <a:t/>
            </a:r>
            <a:br>
              <a:rPr lang="hu-HU" sz="9600" dirty="0" smtClean="0">
                <a:latin typeface="Franklin Gothic Demi Cond" panose="020B0706030402020204" pitchFamily="34" charset="0"/>
              </a:rPr>
            </a:br>
            <a:r>
              <a:rPr lang="hu-HU" sz="9600" dirty="0" smtClean="0">
                <a:latin typeface="Franklin Gothic Demi Cond" panose="020B0706030402020204" pitchFamily="34" charset="0"/>
              </a:rPr>
              <a:t/>
            </a:r>
            <a:br>
              <a:rPr lang="hu-HU" sz="9600" dirty="0" smtClean="0">
                <a:latin typeface="Franklin Gothic Demi Cond" panose="020B0706030402020204" pitchFamily="34" charset="0"/>
              </a:rPr>
            </a:br>
            <a:r>
              <a:rPr lang="hu-HU" sz="9600" dirty="0" smtClean="0">
                <a:latin typeface="Franklin Gothic Demi Cond" panose="020B0706030402020204" pitchFamily="34" charset="0"/>
              </a:rPr>
              <a:t/>
            </a:r>
            <a:br>
              <a:rPr lang="hu-HU" sz="9600" dirty="0" smtClean="0">
                <a:latin typeface="Franklin Gothic Demi Cond" panose="020B0706030402020204" pitchFamily="34" charset="0"/>
              </a:rPr>
            </a:br>
            <a:r>
              <a:rPr lang="hu-HU" sz="9600" dirty="0" err="1" smtClean="0">
                <a:latin typeface="Franklin Gothic Demi Cond" panose="020B0706030402020204" pitchFamily="34" charset="0"/>
              </a:rPr>
              <a:t>How</a:t>
            </a:r>
            <a:r>
              <a:rPr lang="hu-HU" sz="9600" dirty="0" smtClean="0">
                <a:latin typeface="Franklin Gothic Demi Cond" panose="020B0706030402020204" pitchFamily="34" charset="0"/>
              </a:rPr>
              <a:t> </a:t>
            </a:r>
            <a:r>
              <a:rPr lang="hu-HU" sz="9600" dirty="0" err="1" smtClean="0">
                <a:latin typeface="Franklin Gothic Demi Cond" panose="020B0706030402020204" pitchFamily="34" charset="0"/>
              </a:rPr>
              <a:t>Renewable</a:t>
            </a:r>
            <a:r>
              <a:rPr lang="hu-HU" sz="9600" dirty="0" smtClean="0">
                <a:latin typeface="Franklin Gothic Demi Cond" panose="020B0706030402020204" pitchFamily="34" charset="0"/>
              </a:rPr>
              <a:t> </a:t>
            </a:r>
            <a:r>
              <a:rPr lang="hu-HU" sz="9600" dirty="0" err="1" smtClean="0">
                <a:latin typeface="Franklin Gothic Demi Cond" panose="020B0706030402020204" pitchFamily="34" charset="0"/>
              </a:rPr>
              <a:t>can</a:t>
            </a:r>
            <a:r>
              <a:rPr lang="hu-HU" sz="9600" dirty="0" smtClean="0">
                <a:latin typeface="Franklin Gothic Demi Cond" panose="020B0706030402020204" pitchFamily="34" charset="0"/>
              </a:rPr>
              <a:t> </a:t>
            </a:r>
            <a:r>
              <a:rPr lang="hu-HU" sz="9600" dirty="0" err="1" smtClean="0">
                <a:latin typeface="Franklin Gothic Demi Cond" panose="020B0706030402020204" pitchFamily="34" charset="0"/>
              </a:rPr>
              <a:t>we</a:t>
            </a:r>
            <a:r>
              <a:rPr lang="hu-HU" sz="9600" dirty="0" smtClean="0">
                <a:latin typeface="Franklin Gothic Demi Cond" panose="020B0706030402020204" pitchFamily="34" charset="0"/>
              </a:rPr>
              <a:t> go?</a:t>
            </a:r>
            <a:endParaRPr lang="en-US" sz="9600" dirty="0">
              <a:latin typeface="Franklin Gothic Demi Cond" panose="020B0706030402020204" pitchFamily="34" charset="0"/>
            </a:endParaRPr>
          </a:p>
        </p:txBody>
      </p:sp>
      <p:sp>
        <p:nvSpPr>
          <p:cNvPr id="12" name="Szövegdoboz 11"/>
          <p:cNvSpPr txBox="1"/>
          <p:nvPr/>
        </p:nvSpPr>
        <p:spPr>
          <a:xfrm>
            <a:off x="6938978" y="3097564"/>
            <a:ext cx="18625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6000" dirty="0" smtClean="0">
                <a:solidFill>
                  <a:schemeClr val="accent5"/>
                </a:solidFill>
                <a:latin typeface="Franklin Gothic Demi Cond" panose="020B0706030402020204" pitchFamily="34" charset="0"/>
              </a:rPr>
              <a:t>100%</a:t>
            </a:r>
            <a:endParaRPr lang="en-US" sz="6000" dirty="0">
              <a:solidFill>
                <a:schemeClr val="accent5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13" name="Kép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624" y="3700205"/>
            <a:ext cx="2005356" cy="2005356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05" t="33974" r="28045"/>
          <a:stretch/>
        </p:blipFill>
        <p:spPr>
          <a:xfrm>
            <a:off x="1683163" y="3540861"/>
            <a:ext cx="2622365" cy="272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4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ép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355" y="558000"/>
            <a:ext cx="10586645" cy="6300000"/>
          </a:xfrm>
          <a:prstGeom prst="rect">
            <a:avLst/>
          </a:prstGeom>
        </p:spPr>
      </p:pic>
      <p:pic>
        <p:nvPicPr>
          <p:cNvPr id="9" name="Kép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355" y="558000"/>
            <a:ext cx="10586647" cy="6300000"/>
          </a:xfrm>
          <a:prstGeom prst="rect">
            <a:avLst/>
          </a:prstGeom>
        </p:spPr>
      </p:pic>
      <p:pic>
        <p:nvPicPr>
          <p:cNvPr id="18" name="Kép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353" y="558000"/>
            <a:ext cx="10586647" cy="6300000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1328260"/>
          </a:xfrm>
        </p:spPr>
        <p:txBody>
          <a:bodyPr>
            <a:noAutofit/>
          </a:bodyPr>
          <a:lstStyle/>
          <a:p>
            <a:pPr algn="l"/>
            <a:r>
              <a:rPr lang="hu-HU" sz="9600" dirty="0" smtClean="0">
                <a:latin typeface="Franklin Gothic Demi Cond" panose="020B0706030402020204" pitchFamily="34" charset="0"/>
              </a:rPr>
              <a:t/>
            </a:r>
            <a:br>
              <a:rPr lang="hu-HU" sz="9600" dirty="0" smtClean="0">
                <a:latin typeface="Franklin Gothic Demi Cond" panose="020B0706030402020204" pitchFamily="34" charset="0"/>
              </a:rPr>
            </a:br>
            <a:r>
              <a:rPr lang="hu-HU" sz="9600" dirty="0" smtClean="0">
                <a:latin typeface="Franklin Gothic Demi Cond" panose="020B0706030402020204" pitchFamily="34" charset="0"/>
              </a:rPr>
              <a:t/>
            </a:r>
            <a:br>
              <a:rPr lang="hu-HU" sz="9600" dirty="0" smtClean="0">
                <a:latin typeface="Franklin Gothic Demi Cond" panose="020B0706030402020204" pitchFamily="34" charset="0"/>
              </a:rPr>
            </a:br>
            <a:r>
              <a:rPr lang="hu-HU" sz="9600" dirty="0" smtClean="0">
                <a:latin typeface="Franklin Gothic Demi Cond" panose="020B0706030402020204" pitchFamily="34" charset="0"/>
              </a:rPr>
              <a:t/>
            </a:r>
            <a:br>
              <a:rPr lang="hu-HU" sz="9600" dirty="0" smtClean="0">
                <a:latin typeface="Franklin Gothic Demi Cond" panose="020B0706030402020204" pitchFamily="34" charset="0"/>
              </a:rPr>
            </a:br>
            <a:r>
              <a:rPr lang="hu-HU" sz="9600" dirty="0">
                <a:latin typeface="Franklin Gothic Demi Cond" panose="020B0706030402020204" pitchFamily="34" charset="0"/>
              </a:rPr>
              <a:t/>
            </a:r>
            <a:br>
              <a:rPr lang="hu-HU" sz="9600" dirty="0">
                <a:latin typeface="Franklin Gothic Demi Cond" panose="020B0706030402020204" pitchFamily="34" charset="0"/>
              </a:rPr>
            </a:br>
            <a:r>
              <a:rPr lang="hu-HU" sz="9600" dirty="0" smtClean="0">
                <a:latin typeface="Franklin Gothic Demi Cond" panose="020B0706030402020204" pitchFamily="34" charset="0"/>
              </a:rPr>
              <a:t/>
            </a:r>
            <a:br>
              <a:rPr lang="hu-HU" sz="9600" dirty="0" smtClean="0">
                <a:latin typeface="Franklin Gothic Demi Cond" panose="020B0706030402020204" pitchFamily="34" charset="0"/>
              </a:rPr>
            </a:br>
            <a:r>
              <a:rPr lang="hu-HU" sz="9600" dirty="0">
                <a:latin typeface="Franklin Gothic Demi Cond" panose="020B0706030402020204" pitchFamily="34" charset="0"/>
              </a:rPr>
              <a:t/>
            </a:r>
            <a:br>
              <a:rPr lang="hu-HU" sz="9600" dirty="0">
                <a:latin typeface="Franklin Gothic Demi Cond" panose="020B0706030402020204" pitchFamily="34" charset="0"/>
              </a:rPr>
            </a:br>
            <a:r>
              <a:rPr lang="en-US" sz="9600" dirty="0" smtClean="0">
                <a:latin typeface="Franklin Gothic Demi Cond" panose="020B0706030402020204" pitchFamily="34" charset="0"/>
              </a:rPr>
              <a:t>The Problem</a:t>
            </a:r>
            <a:endParaRPr lang="en-US" sz="96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82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328260"/>
          </a:xfrm>
        </p:spPr>
        <p:txBody>
          <a:bodyPr>
            <a:noAutofit/>
          </a:bodyPr>
          <a:lstStyle/>
          <a:p>
            <a:pPr algn="l"/>
            <a:r>
              <a:rPr lang="hu-HU" sz="9600" dirty="0" smtClean="0">
                <a:latin typeface="Franklin Gothic Demi Cond" panose="020B0706030402020204" pitchFamily="34" charset="0"/>
              </a:rPr>
              <a:t>The</a:t>
            </a:r>
            <a:r>
              <a:rPr lang="en-US" sz="9600" dirty="0" smtClean="0">
                <a:latin typeface="Franklin Gothic Demi Cond" panose="020B0706030402020204" pitchFamily="34" charset="0"/>
              </a:rPr>
              <a:t> Solution</a:t>
            </a:r>
            <a:endParaRPr lang="en-US" sz="9600" dirty="0">
              <a:latin typeface="Franklin Gothic Demi Cond" panose="020B0706030402020204" pitchFamily="34" charset="0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5"/>
          <a:stretch/>
        </p:blipFill>
        <p:spPr>
          <a:xfrm>
            <a:off x="331444" y="1413985"/>
            <a:ext cx="11374781" cy="518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28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0" y="-1"/>
            <a:ext cx="9144000" cy="1328260"/>
          </a:xfrm>
        </p:spPr>
        <p:txBody>
          <a:bodyPr>
            <a:noAutofit/>
          </a:bodyPr>
          <a:lstStyle/>
          <a:p>
            <a:pPr algn="l"/>
            <a:r>
              <a:rPr lang="hu-HU" sz="9600" dirty="0" smtClean="0">
                <a:latin typeface="Franklin Gothic Demi Cond" panose="020B0706030402020204" pitchFamily="34" charset="0"/>
              </a:rPr>
              <a:t>The </a:t>
            </a:r>
            <a:r>
              <a:rPr lang="en-US" sz="9600" dirty="0" smtClean="0">
                <a:latin typeface="Franklin Gothic Demi Cond" panose="020B0706030402020204" pitchFamily="34" charset="0"/>
              </a:rPr>
              <a:t>Solution</a:t>
            </a:r>
            <a:endParaRPr lang="en-US" sz="9600" dirty="0">
              <a:latin typeface="Franklin Gothic Demi Cond" panose="020B0706030402020204" pitchFamily="34" charset="0"/>
            </a:endParaRPr>
          </a:p>
        </p:txBody>
      </p:sp>
      <p:sp>
        <p:nvSpPr>
          <p:cNvPr id="6" name="Rectangle: Rounded Corners 22"/>
          <p:cNvSpPr/>
          <p:nvPr/>
        </p:nvSpPr>
        <p:spPr>
          <a:xfrm>
            <a:off x="2623056" y="2100518"/>
            <a:ext cx="3581401" cy="844975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accent4"/>
                </a:solidFill>
                <a:latin typeface="Franklin Gothic Demi Cond" panose="020B0706030402020204" pitchFamily="34" charset="0"/>
              </a:rPr>
              <a:t>Real-time farm setup</a:t>
            </a:r>
          </a:p>
        </p:txBody>
      </p:sp>
      <p:sp>
        <p:nvSpPr>
          <p:cNvPr id="8" name="Rectangle: Rounded Corners 24"/>
          <p:cNvSpPr/>
          <p:nvPr/>
        </p:nvSpPr>
        <p:spPr>
          <a:xfrm>
            <a:off x="2623056" y="3166456"/>
            <a:ext cx="3581401" cy="844975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accent4"/>
                </a:solidFill>
                <a:latin typeface="Franklin Gothic Demi Cond" panose="020B0706030402020204" pitchFamily="34" charset="0"/>
              </a:rPr>
              <a:t>Maintenance plan</a:t>
            </a:r>
          </a:p>
        </p:txBody>
      </p:sp>
      <p:sp>
        <p:nvSpPr>
          <p:cNvPr id="10" name="Rectangle: Rounded Corners 25"/>
          <p:cNvSpPr/>
          <p:nvPr/>
        </p:nvSpPr>
        <p:spPr>
          <a:xfrm>
            <a:off x="2623056" y="4232394"/>
            <a:ext cx="3581401" cy="844975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accent4"/>
                </a:solidFill>
                <a:latin typeface="Franklin Gothic Demi Cond" panose="020B0706030402020204" pitchFamily="34" charset="0"/>
              </a:rPr>
              <a:t>Accurate prediction</a:t>
            </a:r>
          </a:p>
        </p:txBody>
      </p:sp>
      <p:sp>
        <p:nvSpPr>
          <p:cNvPr id="11" name="Rectangle: Rounded Corners 26"/>
          <p:cNvSpPr/>
          <p:nvPr/>
        </p:nvSpPr>
        <p:spPr>
          <a:xfrm>
            <a:off x="7979085" y="2076449"/>
            <a:ext cx="3934025" cy="893114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accent4"/>
                </a:solidFill>
                <a:latin typeface="Franklin Gothic Demi Cond" panose="020B0706030402020204" pitchFamily="34" charset="0"/>
              </a:rPr>
              <a:t>Increase in production</a:t>
            </a:r>
          </a:p>
        </p:txBody>
      </p:sp>
      <p:sp>
        <p:nvSpPr>
          <p:cNvPr id="12" name="Rectangle: Rounded Corners 27"/>
          <p:cNvSpPr/>
          <p:nvPr/>
        </p:nvSpPr>
        <p:spPr>
          <a:xfrm>
            <a:off x="7979837" y="4160186"/>
            <a:ext cx="4014138" cy="893114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accent4"/>
                </a:solidFill>
                <a:latin typeface="Franklin Gothic Demi Cond" panose="020B0706030402020204" pitchFamily="34" charset="0"/>
              </a:rPr>
              <a:t>Increase in sales</a:t>
            </a:r>
          </a:p>
        </p:txBody>
      </p:sp>
      <p:sp>
        <p:nvSpPr>
          <p:cNvPr id="13" name="Rectangle: Rounded Corners 28"/>
          <p:cNvSpPr/>
          <p:nvPr/>
        </p:nvSpPr>
        <p:spPr>
          <a:xfrm>
            <a:off x="7959463" y="3118317"/>
            <a:ext cx="3974082" cy="893114"/>
          </a:xfrm>
          <a:prstGeom prst="round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accent4"/>
                </a:solidFill>
                <a:latin typeface="Franklin Gothic Demi Cond" panose="020B0706030402020204" pitchFamily="34" charset="0"/>
              </a:rPr>
              <a:t>Saving on maintenance</a:t>
            </a:r>
          </a:p>
        </p:txBody>
      </p:sp>
      <p:sp>
        <p:nvSpPr>
          <p:cNvPr id="14" name="Arrow: Right 29"/>
          <p:cNvSpPr/>
          <p:nvPr/>
        </p:nvSpPr>
        <p:spPr>
          <a:xfrm>
            <a:off x="6363216" y="2993630"/>
            <a:ext cx="1457862" cy="1190625"/>
          </a:xfrm>
          <a:prstGeom prst="rightArrow">
            <a:avLst/>
          </a:prstGeom>
          <a:solidFill>
            <a:schemeClr val="accent4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hu-H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>
              <a:solidFill>
                <a:schemeClr val="accent4"/>
              </a:solidFill>
              <a:latin typeface="Franklin Gothic Demi Cond" panose="020B0706030402020204" pitchFamily="34" charset="0"/>
            </a:endParaRPr>
          </a:p>
        </p:txBody>
      </p:sp>
      <p:pic>
        <p:nvPicPr>
          <p:cNvPr id="4" name="Kép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" t="7521" r="75405" b="20353"/>
          <a:stretch/>
        </p:blipFill>
        <p:spPr>
          <a:xfrm>
            <a:off x="19556" y="1693681"/>
            <a:ext cx="2516475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03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0" y="26988"/>
            <a:ext cx="9144000" cy="1156353"/>
          </a:xfrm>
        </p:spPr>
        <p:txBody>
          <a:bodyPr>
            <a:normAutofit fontScale="90000"/>
          </a:bodyPr>
          <a:lstStyle/>
          <a:p>
            <a:pPr algn="l"/>
            <a:r>
              <a:rPr lang="en-US" sz="8800" dirty="0" smtClean="0">
                <a:latin typeface="Franklin Gothic Demi Cond" panose="020B0706030402020204" pitchFamily="34" charset="0"/>
              </a:rPr>
              <a:t>Website Demo</a:t>
            </a:r>
            <a:endParaRPr lang="en-US" sz="8800" dirty="0">
              <a:latin typeface="Franklin Gothic Demi Cond" panose="020B0706030402020204" pitchFamily="34" charset="0"/>
            </a:endParaRPr>
          </a:p>
        </p:txBody>
      </p:sp>
      <p:pic>
        <p:nvPicPr>
          <p:cNvPr id="5" name="Picture 2" descr="http://mockuphone.com/upload/1cb4036d0f865db1c58d0b1acbba97d6/macbookpro13/macbookpro13_fr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02" y="-1204934"/>
            <a:ext cx="10422196" cy="1042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13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7" y="1059845"/>
            <a:ext cx="11155649" cy="5798155"/>
          </a:xfrm>
          <a:prstGeom prst="rect">
            <a:avLst/>
          </a:prstGeom>
        </p:spPr>
      </p:pic>
      <p:pic>
        <p:nvPicPr>
          <p:cNvPr id="6" name="Picture 2" descr="Billedresultat for whiteboard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8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348343" y="331864"/>
            <a:ext cx="9144000" cy="1204609"/>
          </a:xfrm>
        </p:spPr>
        <p:txBody>
          <a:bodyPr>
            <a:normAutofit fontScale="90000"/>
          </a:bodyPr>
          <a:lstStyle/>
          <a:p>
            <a:pPr algn="l"/>
            <a:r>
              <a:rPr lang="en-US" sz="8800" dirty="0" smtClean="0">
                <a:latin typeface="Franklin Gothic Demi Cond" panose="020B0706030402020204" pitchFamily="34" charset="0"/>
              </a:rPr>
              <a:t>Real-time monitoring</a:t>
            </a:r>
            <a:endParaRPr lang="en-US" sz="8800" dirty="0">
              <a:latin typeface="Franklin Gothic Demi Cond" panose="020B0706030402020204" pitchFamily="34" charset="0"/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6719207" y="1536474"/>
            <a:ext cx="3822700" cy="800100"/>
          </a:xfrm>
        </p:spPr>
        <p:txBody>
          <a:bodyPr>
            <a:normAutofit/>
          </a:bodyPr>
          <a:lstStyle/>
          <a:p>
            <a:pPr algn="l"/>
            <a:r>
              <a:rPr lang="en-US" sz="3200" dirty="0" smtClean="0">
                <a:latin typeface="Franklin Gothic Demi Cond" panose="020B0706030402020204" pitchFamily="34" charset="0"/>
              </a:rPr>
              <a:t>Wind farm power </a:t>
            </a:r>
            <a:r>
              <a:rPr lang="hu-HU" sz="3200" dirty="0" err="1" smtClean="0">
                <a:latin typeface="Franklin Gothic Demi Cond" panose="020B0706030402020204" pitchFamily="34" charset="0"/>
              </a:rPr>
              <a:t>layout</a:t>
            </a:r>
            <a:endParaRPr lang="en-US" sz="3200" dirty="0">
              <a:latin typeface="Franklin Gothic Demi Cond" panose="020B0706030402020204" pitchFamily="34" charset="0"/>
            </a:endParaRPr>
          </a:p>
        </p:txBody>
      </p:sp>
      <p:cxnSp>
        <p:nvCxnSpPr>
          <p:cNvPr id="7" name="Egyenes összekötő 6"/>
          <p:cNvCxnSpPr/>
          <p:nvPr/>
        </p:nvCxnSpPr>
        <p:spPr>
          <a:xfrm flipV="1">
            <a:off x="513837" y="1392194"/>
            <a:ext cx="7468628" cy="423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27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 t="2290"/>
          <a:stretch/>
        </p:blipFill>
        <p:spPr>
          <a:xfrm>
            <a:off x="312000" y="1229937"/>
            <a:ext cx="11922930" cy="5648400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" t="2137"/>
          <a:stretch/>
        </p:blipFill>
        <p:spPr>
          <a:xfrm>
            <a:off x="312000" y="1208616"/>
            <a:ext cx="11880000" cy="564938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0" y="26988"/>
            <a:ext cx="9144000" cy="1255712"/>
          </a:xfrm>
        </p:spPr>
        <p:txBody>
          <a:bodyPr>
            <a:normAutofit fontScale="90000"/>
          </a:bodyPr>
          <a:lstStyle/>
          <a:p>
            <a:pPr algn="l"/>
            <a:r>
              <a:rPr lang="en-US" sz="8800" dirty="0" smtClean="0">
                <a:latin typeface="Franklin Gothic Demi Cond" panose="020B0706030402020204" pitchFamily="34" charset="0"/>
              </a:rPr>
              <a:t>Real-time monitoring</a:t>
            </a:r>
            <a:endParaRPr lang="en-US" sz="8800" dirty="0">
              <a:latin typeface="Franklin Gothic Demi Cond" panose="020B07060304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30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éma">
  <a:themeElements>
    <a:clrScheme name="BreakingWind">
      <a:dk1>
        <a:srgbClr val="242424"/>
      </a:dk1>
      <a:lt1>
        <a:srgbClr val="ACF0F2"/>
      </a:lt1>
      <a:dk2>
        <a:srgbClr val="44546A"/>
      </a:dk2>
      <a:lt2>
        <a:srgbClr val="E7E6E6"/>
      </a:lt2>
      <a:accent1>
        <a:srgbClr val="AEABAB"/>
      </a:accent1>
      <a:accent2>
        <a:srgbClr val="225378"/>
      </a:accent2>
      <a:accent3>
        <a:srgbClr val="1695A3"/>
      </a:accent3>
      <a:accent4>
        <a:srgbClr val="ACF0F2"/>
      </a:accent4>
      <a:accent5>
        <a:srgbClr val="F3FFE2"/>
      </a:accent5>
      <a:accent6>
        <a:srgbClr val="EB7F00"/>
      </a:accent6>
      <a:hlink>
        <a:srgbClr val="225378"/>
      </a:hlink>
      <a:folHlink>
        <a:srgbClr val="408EC8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5474</TotalTime>
  <Words>122</Words>
  <Application>Microsoft Office PowerPoint</Application>
  <PresentationFormat>Szélesvásznú</PresentationFormat>
  <Paragraphs>55</Paragraphs>
  <Slides>16</Slides>
  <Notes>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Franklin Gothic Book</vt:lpstr>
      <vt:lpstr>Franklin Gothic Demi Cond</vt:lpstr>
      <vt:lpstr>Office-téma</vt:lpstr>
      <vt:lpstr>PowerPoint bemutató</vt:lpstr>
      <vt:lpstr>PowerPoint bemutató</vt:lpstr>
      <vt:lpstr>PowerPoint bemutató</vt:lpstr>
      <vt:lpstr>      The Problem</vt:lpstr>
      <vt:lpstr>The Solution</vt:lpstr>
      <vt:lpstr>The Solution</vt:lpstr>
      <vt:lpstr>Website Demo</vt:lpstr>
      <vt:lpstr>Real-time monitoring</vt:lpstr>
      <vt:lpstr>Real-time monitoring</vt:lpstr>
      <vt:lpstr>Maintenance</vt:lpstr>
      <vt:lpstr>Accurate Predictions</vt:lpstr>
      <vt:lpstr>Accurate Predictions</vt:lpstr>
      <vt:lpstr>Market Connection</vt:lpstr>
      <vt:lpstr>Business Model</vt:lpstr>
      <vt:lpstr>Market </vt:lpstr>
      <vt:lpstr>Our Team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Breaking Wind</dc:title>
  <dc:creator>Peti</dc:creator>
  <cp:lastModifiedBy>Peti</cp:lastModifiedBy>
  <cp:revision>131</cp:revision>
  <dcterms:created xsi:type="dcterms:W3CDTF">2016-11-01T20:52:39Z</dcterms:created>
  <dcterms:modified xsi:type="dcterms:W3CDTF">2016-11-07T11:42:47Z</dcterms:modified>
</cp:coreProperties>
</file>